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  <p:sldMasterId id="2147484034" r:id="rId3"/>
  </p:sldMasterIdLst>
  <p:notesMasterIdLst>
    <p:notesMasterId r:id="rId24"/>
  </p:notesMasterIdLst>
  <p:handoutMasterIdLst>
    <p:handoutMasterId r:id="rId25"/>
  </p:handoutMasterIdLst>
  <p:sldIdLst>
    <p:sldId id="256" r:id="rId4"/>
    <p:sldId id="312" r:id="rId5"/>
    <p:sldId id="314" r:id="rId6"/>
    <p:sldId id="315" r:id="rId7"/>
    <p:sldId id="333" r:id="rId8"/>
    <p:sldId id="336" r:id="rId9"/>
    <p:sldId id="335" r:id="rId10"/>
    <p:sldId id="346" r:id="rId11"/>
    <p:sldId id="340" r:id="rId12"/>
    <p:sldId id="348" r:id="rId13"/>
    <p:sldId id="337" r:id="rId14"/>
    <p:sldId id="345" r:id="rId15"/>
    <p:sldId id="338" r:id="rId16"/>
    <p:sldId id="350" r:id="rId17"/>
    <p:sldId id="351" r:id="rId18"/>
    <p:sldId id="342" r:id="rId19"/>
    <p:sldId id="343" r:id="rId20"/>
    <p:sldId id="352" r:id="rId21"/>
    <p:sldId id="344" r:id="rId22"/>
    <p:sldId id="353" r:id="rId23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4646" autoAdjust="0"/>
  </p:normalViewPr>
  <p:slideViewPr>
    <p:cSldViewPr>
      <p:cViewPr varScale="1">
        <p:scale>
          <a:sx n="85" d="100"/>
          <a:sy n="85" d="100"/>
        </p:scale>
        <p:origin x="11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482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33" Type="http://schemas.openxmlformats.org/officeDocument/2006/relationships/customXml" Target="../customXml/item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3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l" defTabSz="931887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l" defTabSz="931887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fld id="{1636A89E-5859-490C-86A4-4967BA4F3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61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l" defTabSz="931887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l" defTabSz="931887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fld id="{BE0237C6-55BA-4485-92CD-E60049F70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4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andscape Binder Title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7738" y="638175"/>
            <a:ext cx="7248525" cy="5580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95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96200" y="228600"/>
            <a:ext cx="1143000" cy="536575"/>
          </a:xfr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5029200"/>
            <a:ext cx="2819400" cy="685800"/>
          </a:xfr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rgbClr val="000099"/>
                </a:solidFill>
              </a:defRPr>
            </a:lvl1pPr>
          </a:lstStyle>
          <a:p>
            <a:r>
              <a:rPr lang="en-US"/>
              <a:t>Class Title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A5955-9FF4-4934-9562-2A0629A76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3E987-BA78-4818-A13D-6046C17E9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246BC-9494-4893-AF68-CBEA19610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l" eaLnBrk="0" hangingPunct="0">
                <a:spcBef>
                  <a:spcPct val="50000"/>
                </a:spcBef>
                <a:buFontTx/>
                <a:buNone/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l" eaLnBrk="0" hangingPunct="0">
                <a:spcBef>
                  <a:spcPct val="50000"/>
                </a:spcBef>
                <a:buFontTx/>
                <a:buNone/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l" eaLnBrk="0" hangingPunct="0">
                <a:spcBef>
                  <a:spcPct val="50000"/>
                </a:spcBef>
                <a:buFontTx/>
                <a:buNone/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l" eaLnBrk="0" hangingPunct="0">
                <a:spcBef>
                  <a:spcPct val="50000"/>
                </a:spcBef>
                <a:buFontTx/>
                <a:buNone/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4720" name="Rectangle 32"/>
          <p:cNvSpPr>
            <a:spLocks noGrp="1" noChangeArrowheads="1"/>
          </p:cNvSpPr>
          <p:nvPr>
            <p:ph type="ctrTitle"/>
          </p:nvPr>
        </p:nvSpPr>
        <p:spPr>
          <a:xfrm>
            <a:off x="1371600" y="2130425"/>
            <a:ext cx="70866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4721" name="Rectangle 33"/>
          <p:cNvSpPr>
            <a:spLocks noGrp="1" noChangeArrowheads="1"/>
          </p:cNvSpPr>
          <p:nvPr>
            <p:ph type="subTitle" idx="1"/>
          </p:nvPr>
        </p:nvSpPr>
        <p:spPr>
          <a:xfrm>
            <a:off x="1384300" y="3771900"/>
            <a:ext cx="6400800" cy="1752600"/>
          </a:xfrm>
        </p:spPr>
        <p:txBody>
          <a:bodyPr/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" name="Rectangle 3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D71D7-5BC3-42CE-8B29-E9B7203E2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9E1D9-8711-4116-A7EF-D073691E8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5E2A6-841B-4D2A-B7A6-CF8F0A65B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C0F48-2DC5-4B40-855E-7BA808B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1EF35-3B69-46FF-A906-7B4AC18DC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7DA52-70A4-4FD9-AB6D-129E4D9D0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EB5BC-E7C0-4388-A907-CF378904A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8F0C5-28B4-41A1-99EF-106368285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8D434-79A3-4CC1-A63F-9508A1CFC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45DF0-451E-4FBE-8D6E-965F19818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E8B4F-AE47-4746-91B8-A46B518AE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9938" y="228600"/>
            <a:ext cx="1871662" cy="6010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467350" cy="6010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15581-3BA6-429D-A851-312F1B4D7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4914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0DE51-8EDB-4E19-9FFF-A1DF30C70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D71D7-5BC3-42CE-8B29-E9B7203E28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9E1D9-8711-4116-A7EF-D073691E88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5E2A6-841B-4D2A-B7A6-CF8F0A65BA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C0F48-2DC5-4B40-855E-7BA808BBD3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1EF35-3B69-46FF-A906-7B4AC18DCF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7DA52-70A4-4FD9-AB6D-129E4D9D02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A2241-3D88-4F48-B9CD-6930EFFF0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EB5BC-E7C0-4388-A907-CF378904AD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F8F0C5-28B4-41A1-99EF-1063682854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2945DF0-451E-4FBE-8D6E-965F198182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E8B4F-AE47-4746-91B8-A46B518AE8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15581-3BA6-429D-A851-312F1B4D73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5CBC5-5AD7-40AF-BFE9-3B5D852DE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A5A04-2A61-43D9-858E-4810F68B4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DB8EF-B5B0-4462-A27A-8471FE652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B13C3-2826-4652-B61E-D5C21E81F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2951E-E648-4F2C-AB3D-5891E30FD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02942-5912-469C-A25F-948789470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11BDA490-9B49-4583-8959-D69A67544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  <p:bldP spid="108547" grpId="0" build="p">
        <p:tmplLst>
          <p:tmpl lvl="1">
            <p:tnLst>
              <p:par>
                <p:cTn presetID="3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85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10854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85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10854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85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10854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85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10854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85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10854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113667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68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l" eaLnBrk="0" hangingPunct="0">
                <a:spcBef>
                  <a:spcPct val="50000"/>
                </a:spcBef>
                <a:buFontTx/>
                <a:buNone/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113669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70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l" eaLnBrk="0" hangingPunct="0">
                <a:spcBef>
                  <a:spcPct val="50000"/>
                </a:spcBef>
                <a:buFontTx/>
                <a:buNone/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113671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72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73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74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75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76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77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78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79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80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l" eaLnBrk="0" hangingPunct="0">
                <a:spcBef>
                  <a:spcPct val="50000"/>
                </a:spcBef>
                <a:buFontTx/>
                <a:buNone/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113681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82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l" eaLnBrk="0" hangingPunct="0">
                <a:spcBef>
                  <a:spcPct val="50000"/>
                </a:spcBef>
                <a:buFontTx/>
                <a:buNone/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113683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84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85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86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87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88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89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90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91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92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93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94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695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3696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4914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3697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491412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3698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24600"/>
            <a:ext cx="14097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99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70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22B93EF4-87E1-4DFB-AC5B-2D7A0F1C8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6" name="Picture 37" descr="RTC-Orbi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86725" y="6046788"/>
            <a:ext cx="993775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  <p:sldLayoutId id="2147483923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36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3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96" grpId="0"/>
      <p:bldP spid="11369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36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36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36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36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36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71E2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71E25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71E25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71E25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71E25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C71E25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C71E25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C71E25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C71E25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45000"/>
        </a:spcAft>
        <a:buClr>
          <a:schemeClr val="hlink"/>
        </a:buClr>
        <a:buSzPct val="90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25000"/>
        </a:spcAft>
        <a:buClr>
          <a:schemeClr val="hlink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1BDA490-9B49-4583-8959-D69A67544D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/>
              <a:t>Absence Tracking </a:t>
            </a:r>
            <a:br>
              <a:rPr lang="en-US" smtClean="0"/>
            </a:br>
            <a:r>
              <a:rPr lang="en-US" smtClean="0"/>
              <a:t>Year End Processing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Six Steps</a:t>
            </a:r>
          </a:p>
        </p:txBody>
      </p:sp>
      <p:pic>
        <p:nvPicPr>
          <p:cNvPr id="4" name="Picture 3" descr="Technology-Services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10200"/>
            <a:ext cx="2763435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 4 - Reset Codes Defined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r>
              <a:rPr lang="en-US" dirty="0" smtClean="0"/>
              <a:t>M = Reset only month accrual indicators for each </a:t>
            </a:r>
            <a:r>
              <a:rPr lang="en-US" dirty="0" smtClean="0">
                <a:solidFill>
                  <a:srgbClr val="FF0000"/>
                </a:solidFill>
              </a:rPr>
              <a:t>Bucket name</a:t>
            </a:r>
          </a:p>
          <a:p>
            <a:r>
              <a:rPr lang="en-US" dirty="0" smtClean="0"/>
              <a:t>E = Reset only employee bucket balances for each </a:t>
            </a:r>
            <a:r>
              <a:rPr lang="en-US" dirty="0" smtClean="0">
                <a:solidFill>
                  <a:srgbClr val="FF0000"/>
                </a:solidFill>
              </a:rPr>
              <a:t>Bucket name</a:t>
            </a:r>
          </a:p>
          <a:p>
            <a:r>
              <a:rPr lang="en-US" dirty="0" smtClean="0"/>
              <a:t>B = Reset both</a:t>
            </a:r>
          </a:p>
          <a:p>
            <a:pPr lvl="1"/>
            <a:r>
              <a:rPr lang="en-US" dirty="0" smtClean="0"/>
              <a:t>(see Page 4-55 of QSS Absence Tracking Manual for more information)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Step 4 – Run Reset/Balance Forward Process (ABT920)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4791075"/>
          </a:xfrm>
        </p:spPr>
        <p:txBody>
          <a:bodyPr/>
          <a:lstStyle/>
          <a:p>
            <a:r>
              <a:rPr lang="en-US" dirty="0" smtClean="0"/>
              <a:t>Report-only for current fiscal year (Y1)</a:t>
            </a:r>
          </a:p>
          <a:p>
            <a:endParaRPr lang="en-US" dirty="0" smtClean="0"/>
          </a:p>
        </p:txBody>
      </p:sp>
      <p:pic>
        <p:nvPicPr>
          <p:cNvPr id="5" name="Picture 4" descr="PPTA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65374" y="2057400"/>
            <a:ext cx="6413252" cy="4800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057399"/>
            <a:ext cx="7374415" cy="4791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Step 4 – Run Reset/Balance Forward Process (ABT920)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458200" cy="4714875"/>
          </a:xfrm>
        </p:spPr>
        <p:txBody>
          <a:bodyPr/>
          <a:lstStyle/>
          <a:p>
            <a:r>
              <a:rPr lang="en-US" dirty="0" smtClean="0"/>
              <a:t>Sample Reset Process Report (ABT920)</a:t>
            </a:r>
          </a:p>
          <a:p>
            <a:endParaRPr lang="en-US" dirty="0" smtClean="0"/>
          </a:p>
        </p:txBody>
      </p:sp>
      <p:pic>
        <p:nvPicPr>
          <p:cNvPr id="16388" name="Content Placeholder 5" descr="Reset and Balance Forward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0587" y="2209800"/>
            <a:ext cx="7491413" cy="4114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Step 4 – Points to 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505200"/>
          </a:xfrm>
        </p:spPr>
        <p:txBody>
          <a:bodyPr/>
          <a:lstStyle/>
          <a:p>
            <a:r>
              <a:rPr lang="en-US" dirty="0" smtClean="0"/>
              <a:t>Verify all balances are correct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Step 5 – Run Reset/Balance Forward Process (ABT920)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4791075"/>
          </a:xfrm>
        </p:spPr>
        <p:txBody>
          <a:bodyPr/>
          <a:lstStyle/>
          <a:p>
            <a:r>
              <a:rPr lang="en-US" dirty="0" smtClean="0"/>
              <a:t>Update and Report for current fiscal year (Y1)</a:t>
            </a:r>
          </a:p>
          <a:p>
            <a:endParaRPr lang="en-US" dirty="0" smtClean="0"/>
          </a:p>
        </p:txBody>
      </p:sp>
      <p:pic>
        <p:nvPicPr>
          <p:cNvPr id="6" name="Picture 5" descr="PPTB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253" y="2133600"/>
            <a:ext cx="7895493" cy="4724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27" y="1997611"/>
            <a:ext cx="8062546" cy="48603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Step 5 - Points to Remember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Print and save a hard copy of the Update report for future reference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1143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Step 6 – Run July Absence Accrual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610600" cy="4343400"/>
          </a:xfrm>
        </p:spPr>
        <p:txBody>
          <a:bodyPr/>
          <a:lstStyle/>
          <a:p>
            <a:r>
              <a:rPr lang="en-US" dirty="0" smtClean="0"/>
              <a:t>Log in to new FY (Y2):</a:t>
            </a:r>
          </a:p>
          <a:p>
            <a:r>
              <a:rPr lang="en-US" sz="2600" dirty="0" smtClean="0"/>
              <a:t>Run Absence Accrual (ABT400) to accrue leave totals for each bucket </a:t>
            </a:r>
          </a:p>
          <a:p>
            <a:pPr lvl="1"/>
            <a:r>
              <a:rPr lang="en-US" dirty="0" smtClean="0"/>
              <a:t>Run twice in July (if your district accrues both annually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monthly)</a:t>
            </a:r>
          </a:p>
          <a:p>
            <a:r>
              <a:rPr lang="en-US" dirty="0" smtClean="0"/>
              <a:t>Print and save a hard copy of the </a:t>
            </a:r>
            <a:r>
              <a:rPr lang="en-US" dirty="0" smtClean="0">
                <a:solidFill>
                  <a:srgbClr val="FF0000"/>
                </a:solidFill>
              </a:rPr>
              <a:t>Update</a:t>
            </a:r>
            <a:r>
              <a:rPr lang="en-US" dirty="0" smtClean="0"/>
              <a:t> report for future 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305800" cy="990600"/>
          </a:xfrm>
        </p:spPr>
        <p:txBody>
          <a:bodyPr/>
          <a:lstStyle/>
          <a:p>
            <a:r>
              <a:rPr lang="en-US" sz="3200" dirty="0" smtClean="0"/>
              <a:t>Step 6 – Run July Annual Absence Accrual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458200" cy="4714875"/>
          </a:xfrm>
        </p:spPr>
        <p:txBody>
          <a:bodyPr/>
          <a:lstStyle/>
          <a:p>
            <a:r>
              <a:rPr lang="en-US" sz="2400" dirty="0" smtClean="0"/>
              <a:t>July Annual Accrual (ABT400)for new Fiscal Year (Y2)</a:t>
            </a:r>
          </a:p>
          <a:p>
            <a:endParaRPr lang="en-US" dirty="0" smtClean="0"/>
          </a:p>
        </p:txBody>
      </p:sp>
      <p:pic>
        <p:nvPicPr>
          <p:cNvPr id="5" name="Picture 4" descr="PPTB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0526" y="2133600"/>
            <a:ext cx="6582947" cy="4724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038565"/>
            <a:ext cx="7824789" cy="49144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305800" cy="990600"/>
          </a:xfrm>
        </p:spPr>
        <p:txBody>
          <a:bodyPr/>
          <a:lstStyle/>
          <a:p>
            <a:r>
              <a:rPr lang="en-US" sz="3200" dirty="0" smtClean="0"/>
              <a:t>Step 6 – Run July Monthly Absence Accrual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458200" cy="4714875"/>
          </a:xfrm>
        </p:spPr>
        <p:txBody>
          <a:bodyPr/>
          <a:lstStyle/>
          <a:p>
            <a:r>
              <a:rPr lang="en-US" sz="2400" dirty="0" smtClean="0"/>
              <a:t>July Monthly Accrual (ABT400)for new Fiscal Year (Y2)</a:t>
            </a:r>
          </a:p>
          <a:p>
            <a:endParaRPr lang="en-US" dirty="0" smtClean="0"/>
          </a:p>
        </p:txBody>
      </p:sp>
      <p:pic>
        <p:nvPicPr>
          <p:cNvPr id="6" name="Picture 5" descr="PPTC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2444" y="1941099"/>
            <a:ext cx="6591044" cy="4724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950624"/>
            <a:ext cx="7086600" cy="4714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458200" cy="1143000"/>
          </a:xfrm>
        </p:spPr>
        <p:txBody>
          <a:bodyPr/>
          <a:lstStyle/>
          <a:p>
            <a:r>
              <a:rPr lang="en-US" sz="3200" dirty="0" smtClean="0"/>
              <a:t>Step 6 – Run July Annual Absence Accrual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382000" cy="5105400"/>
          </a:xfrm>
        </p:spPr>
        <p:txBody>
          <a:bodyPr/>
          <a:lstStyle/>
          <a:p>
            <a:r>
              <a:rPr lang="en-US" dirty="0" smtClean="0"/>
              <a:t>Sample Report (ABT400)</a:t>
            </a:r>
          </a:p>
          <a:p>
            <a:endParaRPr lang="en-US" dirty="0" smtClean="0"/>
          </a:p>
        </p:txBody>
      </p:sp>
      <p:pic>
        <p:nvPicPr>
          <p:cNvPr id="5" name="Picture 4" descr="PPTB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475" y="2057400"/>
            <a:ext cx="7619048" cy="4609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5344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 smtClean="0"/>
              <a:t>Year End Processing in Six Steps!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8458200" cy="4648200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000" dirty="0" smtClean="0"/>
              <a:t>Run June Monthly Accrual and Report (ABT400)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000" dirty="0" smtClean="0"/>
              <a:t>Print June Accrual Report (ABT400) to check leave accrual balances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000" dirty="0" smtClean="0"/>
              <a:t>Correct any mistakes in leave balances for current Fiscal Year (Y1)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000" dirty="0" smtClean="0"/>
              <a:t>Run Reset  and Balance Forward Process  and Report (ABT920) in </a:t>
            </a:r>
            <a:r>
              <a:rPr lang="en-US" sz="2000" dirty="0" smtClean="0">
                <a:solidFill>
                  <a:srgbClr val="FF0000"/>
                </a:solidFill>
              </a:rPr>
              <a:t>Report Only </a:t>
            </a:r>
            <a:r>
              <a:rPr lang="en-US" sz="2000" dirty="0" smtClean="0"/>
              <a:t>mode</a:t>
            </a:r>
          </a:p>
          <a:p>
            <a:pPr marL="822960" lvl="1" indent="-457200">
              <a:lnSpc>
                <a:spcPct val="90000"/>
              </a:lnSpc>
              <a:buFont typeface="+mj-lt"/>
              <a:buAutoNum type="alphaLcPeriod"/>
            </a:pPr>
            <a:r>
              <a:rPr lang="en-US" sz="2000" dirty="0" smtClean="0"/>
              <a:t>Check balances for accuracy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dirty="0" smtClean="0"/>
              <a:t>Run Reset and Balance Forward Process and Report(ABT920) in </a:t>
            </a:r>
            <a:r>
              <a:rPr lang="en-US" sz="2000" dirty="0" smtClean="0">
                <a:solidFill>
                  <a:srgbClr val="FF0000"/>
                </a:solidFill>
              </a:rPr>
              <a:t>Update and Report</a:t>
            </a:r>
            <a:r>
              <a:rPr lang="en-US" sz="2000" dirty="0" smtClean="0"/>
              <a:t> </a:t>
            </a:r>
            <a:r>
              <a:rPr lang="en-US" sz="2000" dirty="0" smtClean="0"/>
              <a:t>mode (</a:t>
            </a:r>
            <a:r>
              <a:rPr lang="en-US" sz="2000" dirty="0" smtClean="0">
                <a:solidFill>
                  <a:srgbClr val="FF0000"/>
                </a:solidFill>
              </a:rPr>
              <a:t>Y1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000" dirty="0" smtClean="0"/>
              <a:t>Run July Absence Accrual and Report (ABT400) in new Fiscal Year (</a:t>
            </a:r>
            <a:r>
              <a:rPr lang="en-US" sz="2000" dirty="0" smtClean="0">
                <a:solidFill>
                  <a:srgbClr val="FF0000"/>
                </a:solidFill>
              </a:rPr>
              <a:t>Y2</a:t>
            </a:r>
            <a:r>
              <a:rPr lang="en-US" sz="2000" dirty="0" smtClean="0"/>
              <a:t>)</a:t>
            </a:r>
          </a:p>
          <a:p>
            <a:pPr marL="822960" lvl="1" indent="-457200">
              <a:lnSpc>
                <a:spcPct val="90000"/>
              </a:lnSpc>
              <a:buFont typeface="+mj-lt"/>
              <a:buAutoNum type="alphaLcPeriod"/>
            </a:pPr>
            <a:r>
              <a:rPr lang="en-US" sz="2000" dirty="0" smtClean="0"/>
              <a:t>Accrue Annual Leave</a:t>
            </a:r>
          </a:p>
          <a:p>
            <a:pPr marL="822960" lvl="1" indent="-457200">
              <a:lnSpc>
                <a:spcPct val="90000"/>
              </a:lnSpc>
              <a:buFont typeface="+mj-lt"/>
              <a:buAutoNum type="alphaLcPeriod"/>
            </a:pPr>
            <a:r>
              <a:rPr lang="en-US" sz="2000" dirty="0" smtClean="0"/>
              <a:t>Accrue Monthly Leave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Step 6 - Points to Remember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Annual Accrual</a:t>
            </a:r>
          </a:p>
          <a:p>
            <a:pPr lvl="1"/>
            <a:r>
              <a:rPr lang="en-US" dirty="0" smtClean="0"/>
              <a:t>Use July 1 as Control Date</a:t>
            </a:r>
          </a:p>
          <a:p>
            <a:r>
              <a:rPr lang="en-US" dirty="0" smtClean="0"/>
              <a:t>For July Monthly Accrual</a:t>
            </a:r>
          </a:p>
          <a:p>
            <a:pPr lvl="1"/>
            <a:r>
              <a:rPr lang="en-US" dirty="0" smtClean="0"/>
              <a:t>Use August 1 as Control Date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7630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400" dirty="0" smtClean="0"/>
              <a:t>Step 1 – Run June Monthly Accrual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038600" y="2667000"/>
            <a:ext cx="4428572" cy="3352800"/>
            <a:chOff x="4410628" y="1371601"/>
            <a:chExt cx="4428572" cy="3352800"/>
          </a:xfrm>
        </p:grpSpPr>
        <p:pic>
          <p:nvPicPr>
            <p:cNvPr id="6" name="Picture 5" descr="PPT47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10628" y="1371601"/>
              <a:ext cx="4428572" cy="3352800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4953000" y="2514600"/>
              <a:ext cx="2133600" cy="2286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Picture 10" descr="PPT4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2514600"/>
            <a:ext cx="2924504" cy="4343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28600" y="1524000"/>
            <a:ext cx="8458200" cy="4800600"/>
          </a:xfrm>
        </p:spPr>
        <p:txBody>
          <a:bodyPr/>
          <a:lstStyle/>
          <a:p>
            <a:r>
              <a:rPr lang="en-US" dirty="0" smtClean="0"/>
              <a:t>If your district has monthly accruals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47800" y="5334000"/>
            <a:ext cx="1219200" cy="228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819400" y="4038600"/>
            <a:ext cx="1447800" cy="137160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839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400" dirty="0" smtClean="0"/>
              <a:t>Step 1 – Run June Monthly Accrual</a:t>
            </a:r>
          </a:p>
        </p:txBody>
      </p:sp>
      <p:pic>
        <p:nvPicPr>
          <p:cNvPr id="6" name="Picture 5" descr="PPT5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2209800"/>
            <a:ext cx="4754293" cy="46482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800600"/>
          </a:xfrm>
        </p:spPr>
        <p:txBody>
          <a:bodyPr/>
          <a:lstStyle/>
          <a:p>
            <a:r>
              <a:rPr lang="en-US" dirty="0" smtClean="0"/>
              <a:t>Absence Tracking Accrual Process and Report (ABT400)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6868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dirty="0" smtClean="0"/>
              <a:t>Step 1 – Points to Remember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Complete </a:t>
            </a:r>
            <a:r>
              <a:rPr lang="en-US" dirty="0" smtClean="0">
                <a:solidFill>
                  <a:srgbClr val="FF0000"/>
                </a:solidFill>
              </a:rPr>
              <a:t>only</a:t>
            </a:r>
            <a:r>
              <a:rPr lang="en-US" dirty="0" smtClean="0"/>
              <a:t> if you accrue monthly</a:t>
            </a:r>
          </a:p>
          <a:p>
            <a:pPr eaLnBrk="1" hangingPunct="1"/>
            <a:r>
              <a:rPr lang="en-US" dirty="0" smtClean="0"/>
              <a:t>Employee FTE:</a:t>
            </a:r>
          </a:p>
          <a:p>
            <a:pPr lvl="1"/>
            <a:r>
              <a:rPr lang="en-US" dirty="0" smtClean="0"/>
              <a:t>Used “as of” the Control Date for </a:t>
            </a:r>
            <a:r>
              <a:rPr lang="en-US" sz="2400" dirty="0" smtClean="0"/>
              <a:t>Prorating an employee’s leave</a:t>
            </a:r>
          </a:p>
          <a:p>
            <a:r>
              <a:rPr lang="en-US" sz="2600" dirty="0" smtClean="0"/>
              <a:t>Control Date:</a:t>
            </a:r>
          </a:p>
          <a:p>
            <a:pPr lvl="1" eaLnBrk="1" hangingPunct="1"/>
            <a:r>
              <a:rPr lang="en-US" sz="2400" dirty="0" smtClean="0"/>
              <a:t>Used as the basis for computing length of service for Service Year tiers</a:t>
            </a:r>
          </a:p>
          <a:p>
            <a:pPr eaLnBrk="1" hangingPunct="1"/>
            <a:r>
              <a:rPr lang="en-US" dirty="0" smtClean="0"/>
              <a:t>You can accrue leave by: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sz="2400" dirty="0" smtClean="0"/>
              <a:t>Leave Group - or -</a:t>
            </a:r>
          </a:p>
          <a:p>
            <a:pPr lvl="1" eaLnBrk="1" hangingPunct="1"/>
            <a:r>
              <a:rPr lang="en-US" sz="2400" dirty="0" smtClean="0"/>
              <a:t> Accrual Schedule (</a:t>
            </a:r>
            <a:r>
              <a:rPr lang="en-US" sz="2400" dirty="0" smtClean="0">
                <a:solidFill>
                  <a:srgbClr val="FF0000"/>
                </a:solidFill>
              </a:rPr>
              <a:t>but not both</a:t>
            </a:r>
            <a:r>
              <a:rPr lang="en-US" sz="2400" dirty="0" smtClean="0"/>
              <a:t>)</a:t>
            </a:r>
          </a:p>
          <a:p>
            <a:pPr lvl="2"/>
            <a:r>
              <a:rPr lang="en-US" sz="2100" dirty="0" smtClean="0">
                <a:solidFill>
                  <a:schemeClr val="accent4">
                    <a:lumMod val="75000"/>
                  </a:schemeClr>
                </a:solidFill>
              </a:rPr>
              <a:t>Accrual Schedule is rarely used</a:t>
            </a:r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106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Step 2 – Print June Accrual Process Report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763000" cy="4714875"/>
          </a:xfrm>
        </p:spPr>
        <p:txBody>
          <a:bodyPr/>
          <a:lstStyle/>
          <a:p>
            <a:pPr eaLnBrk="1" hangingPunct="1"/>
            <a:r>
              <a:rPr lang="en-US" dirty="0" smtClean="0"/>
              <a:t>Sample Accrual Process Report (ABT400)</a:t>
            </a:r>
          </a:p>
          <a:p>
            <a:pPr lvl="1"/>
            <a:r>
              <a:rPr lang="en-US" dirty="0" smtClean="0"/>
              <a:t>Check for errors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pic>
        <p:nvPicPr>
          <p:cNvPr id="11268" name="Picture 4" descr="ABT400 sampl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" y="2667000"/>
            <a:ext cx="7600950" cy="3962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 – Correct any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67000"/>
            <a:ext cx="8686800" cy="3810000"/>
          </a:xfrm>
        </p:spPr>
        <p:txBody>
          <a:bodyPr/>
          <a:lstStyle/>
          <a:p>
            <a:r>
              <a:rPr lang="en-US" dirty="0" smtClean="0"/>
              <a:t>Correct any mistakes in leave balances for current fiscal year (Y1)</a:t>
            </a:r>
          </a:p>
          <a:p>
            <a:pPr lvl="1"/>
            <a:r>
              <a:rPr lang="en-US" dirty="0" smtClean="0"/>
              <a:t>Especially sick and vacation balances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r>
              <a:rPr lang="en-US" dirty="0" smtClean="0"/>
              <a:t>Step 3 - Correct any Mistakes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724400"/>
          </a:xfrm>
        </p:spPr>
        <p:txBody>
          <a:bodyPr/>
          <a:lstStyle/>
          <a:p>
            <a:r>
              <a:rPr lang="en-US" sz="2400" dirty="0" smtClean="0"/>
              <a:t>Make adjustments on the Main Absence Tracking Screen</a:t>
            </a:r>
          </a:p>
          <a:p>
            <a:endParaRPr lang="en-US" sz="2400" dirty="0" smtClean="0"/>
          </a:p>
        </p:txBody>
      </p:sp>
      <p:pic>
        <p:nvPicPr>
          <p:cNvPr id="6" name="Picture 5" descr="PPT6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133601"/>
            <a:ext cx="9144000" cy="4724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95400" y="2438400"/>
            <a:ext cx="3048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676400" y="2743200"/>
            <a:ext cx="1676400" cy="158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610600" cy="144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Step 4 – Run Reset/Balance Forward Process (ABT920)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458200" cy="472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Reset Process clears out all buckets and resets to beginning of year balance</a:t>
            </a:r>
          </a:p>
          <a:p>
            <a:pPr>
              <a:defRPr/>
            </a:pPr>
            <a:r>
              <a:rPr lang="en-US" dirty="0" smtClean="0"/>
              <a:t>Balance Forward Process creates a summary record for each employee absence bucket in the new Fiscal Year (Y2).</a:t>
            </a:r>
          </a:p>
          <a:p>
            <a:pPr>
              <a:defRPr/>
            </a:pPr>
            <a:r>
              <a:rPr lang="en-US" dirty="0" smtClean="0"/>
              <a:t>To provide a balance forward amount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retain detail records: </a:t>
            </a:r>
          </a:p>
          <a:p>
            <a:pPr lvl="1">
              <a:defRPr/>
            </a:pPr>
            <a:r>
              <a:rPr lang="en-US" dirty="0" smtClean="0"/>
              <a:t>Select “Yes” to create balance forward transactions </a:t>
            </a:r>
          </a:p>
          <a:p>
            <a:pPr lvl="1">
              <a:defRPr/>
            </a:pPr>
            <a:r>
              <a:rPr lang="en-US" dirty="0" smtClean="0"/>
              <a:t>Use an old date (before Absence Tracking implementation)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TC Template">
  <a:themeElements>
    <a:clrScheme name="RTC Template 4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6699FF"/>
      </a:accent1>
      <a:accent2>
        <a:srgbClr val="3399FF"/>
      </a:accent2>
      <a:accent3>
        <a:srgbClr val="FFFFFF"/>
      </a:accent3>
      <a:accent4>
        <a:srgbClr val="2A2A00"/>
      </a:accent4>
      <a:accent5>
        <a:srgbClr val="B8CAFF"/>
      </a:accent5>
      <a:accent6>
        <a:srgbClr val="2D8AE7"/>
      </a:accent6>
      <a:hlink>
        <a:srgbClr val="0033CC"/>
      </a:hlink>
      <a:folHlink>
        <a:srgbClr val="003399"/>
      </a:folHlink>
    </a:clrScheme>
    <a:fontScheme name="RTC Templat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TC Template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TC Template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TC Template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TC Template 4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6699FF"/>
        </a:accent1>
        <a:accent2>
          <a:srgbClr val="3399FF"/>
        </a:accent2>
        <a:accent3>
          <a:srgbClr val="FFFFFF"/>
        </a:accent3>
        <a:accent4>
          <a:srgbClr val="2A2A00"/>
        </a:accent4>
        <a:accent5>
          <a:srgbClr val="B8CAFF"/>
        </a:accent5>
        <a:accent6>
          <a:srgbClr val="2D8AE7"/>
        </a:accent6>
        <a:hlink>
          <a:srgbClr val="0033CC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FA1129E3811446BB7AB72C532505AB" ma:contentTypeVersion="1" ma:contentTypeDescription="Create a new document." ma:contentTypeScope="" ma:versionID="330a8c6a9dbf2c8350cc452f36bb5cd4">
  <xsd:schema xmlns:xsd="http://www.w3.org/2001/XMLSchema" xmlns:xs="http://www.w3.org/2001/XMLSchema" xmlns:p="http://schemas.microsoft.com/office/2006/metadata/properties" xmlns:ns2="a23e6d57-d8a4-4f46-af0d-446ccfa6714c" targetNamespace="http://schemas.microsoft.com/office/2006/metadata/properties" ma:root="true" ma:fieldsID="521b12dba7c4ab8d4080f02ea9a6f4be" ns2:_="">
    <xsd:import namespace="a23e6d57-d8a4-4f46-af0d-446ccfa6714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e6d57-d8a4-4f46-af0d-446ccfa6714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23e6d57-d8a4-4f46-af0d-446ccfa6714c">7TUPDFEVKPPK-896-1</_dlc_DocId>
    <_dlc_DocIdUrl xmlns="a23e6d57-d8a4-4f46-af0d-446ccfa6714c">
      <Url>https://www.sccoe.org/tech/ebwt/best/_layouts/15/DocIdRedir.aspx?ID=7TUPDFEVKPPK-896-1</Url>
      <Description>7TUPDFEVKPPK-896-1</Description>
    </_dlc_DocIdUrl>
  </documentManagement>
</p:properties>
</file>

<file path=customXml/itemProps1.xml><?xml version="1.0" encoding="utf-8"?>
<ds:datastoreItem xmlns:ds="http://schemas.openxmlformats.org/officeDocument/2006/customXml" ds:itemID="{CE17FBB3-9DAF-418F-A0E3-9567167CD0BB}"/>
</file>

<file path=customXml/itemProps2.xml><?xml version="1.0" encoding="utf-8"?>
<ds:datastoreItem xmlns:ds="http://schemas.openxmlformats.org/officeDocument/2006/customXml" ds:itemID="{62811361-B155-4536-8E7E-D5879EF5A0C8}"/>
</file>

<file path=customXml/itemProps3.xml><?xml version="1.0" encoding="utf-8"?>
<ds:datastoreItem xmlns:ds="http://schemas.openxmlformats.org/officeDocument/2006/customXml" ds:itemID="{C455F382-444B-4D79-865D-762C6CC2743F}"/>
</file>

<file path=customXml/itemProps4.xml><?xml version="1.0" encoding="utf-8"?>
<ds:datastoreItem xmlns:ds="http://schemas.openxmlformats.org/officeDocument/2006/customXml" ds:itemID="{19737866-A680-4B4A-9C96-A1A4F4B99FE4}"/>
</file>

<file path=docProps/app.xml><?xml version="1.0" encoding="utf-8"?>
<Properties xmlns="http://schemas.openxmlformats.org/officeDocument/2006/extended-properties" xmlns:vt="http://schemas.openxmlformats.org/officeDocument/2006/docPropsVTypes">
  <Template>Application support</Template>
  <TotalTime>4676</TotalTime>
  <Words>591</Words>
  <Application>Microsoft Office PowerPoint</Application>
  <PresentationFormat>On-screen Show (4:3)</PresentationFormat>
  <Paragraphs>71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Century Gothic</vt:lpstr>
      <vt:lpstr>Constantia</vt:lpstr>
      <vt:lpstr>Times New Roman</vt:lpstr>
      <vt:lpstr>Wingdings</vt:lpstr>
      <vt:lpstr>Wingdings 2</vt:lpstr>
      <vt:lpstr>Custom Design</vt:lpstr>
      <vt:lpstr>RTC Template</vt:lpstr>
      <vt:lpstr>Flow</vt:lpstr>
      <vt:lpstr>Absence Tracking  Year End Processing</vt:lpstr>
      <vt:lpstr>Year End Processing in Six Steps!</vt:lpstr>
      <vt:lpstr>Step 1 – Run June Monthly Accrual</vt:lpstr>
      <vt:lpstr>Step 1 – Run June Monthly Accrual</vt:lpstr>
      <vt:lpstr>Step 1 – Points to Remember</vt:lpstr>
      <vt:lpstr>Step 2 – Print June Accrual Process Report</vt:lpstr>
      <vt:lpstr>Step 3 – Correct any Mistakes</vt:lpstr>
      <vt:lpstr>Step 3 - Correct any Mistakes</vt:lpstr>
      <vt:lpstr>Step 4 – Run Reset/Balance Forward Process (ABT920)</vt:lpstr>
      <vt:lpstr>Step 4 - Reset Codes Defined</vt:lpstr>
      <vt:lpstr>Step 4 – Run Reset/Balance Forward Process (ABT920)</vt:lpstr>
      <vt:lpstr>Step 4 – Run Reset/Balance Forward Process (ABT920)</vt:lpstr>
      <vt:lpstr>Step 4 – Points to Remember</vt:lpstr>
      <vt:lpstr>Step 5 – Run Reset/Balance Forward Process (ABT920)</vt:lpstr>
      <vt:lpstr>Step 5 - Points to Remember</vt:lpstr>
      <vt:lpstr>Step 6 – Run July Absence Accrual</vt:lpstr>
      <vt:lpstr>Step 6 – Run July Annual Absence Accrual </vt:lpstr>
      <vt:lpstr>Step 6 – Run July Monthly Absence Accrual </vt:lpstr>
      <vt:lpstr>Step 6 – Run July Annual Absence Accrual </vt:lpstr>
      <vt:lpstr>Step 6 - Points to Remember</vt:lpstr>
    </vt:vector>
  </TitlesOfParts>
  <Company>SCCOE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QSS Human Resources</dc:title>
  <dc:creator>LTashker</dc:creator>
  <cp:lastModifiedBy>Allen Tang</cp:lastModifiedBy>
  <cp:revision>183</cp:revision>
  <dcterms:created xsi:type="dcterms:W3CDTF">2003-02-28T22:52:43Z</dcterms:created>
  <dcterms:modified xsi:type="dcterms:W3CDTF">2017-04-19T20:40:54Z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0x0101007EFA1129E3811446BB7AB72C532505AB</vt:lpwstr>
  </property>
  <property fmtid="{D5CDD505-2E9C-101B-9397-08002B2CF9AE}" pid="3" name="_dlc_DocIdItemGuid">
    <vt:lpwstr>bb7934b4-ed74-40cf-a6b8-38cbab771672</vt:lpwstr>
  </property>
</Properties>
</file>